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0" r:id="rId1"/>
  </p:sldMasterIdLst>
  <p:notesMasterIdLst>
    <p:notesMasterId r:id="rId16"/>
  </p:notesMasterIdLst>
  <p:sldIdLst>
    <p:sldId id="2464" r:id="rId2"/>
    <p:sldId id="2401" r:id="rId3"/>
    <p:sldId id="2395" r:id="rId4"/>
    <p:sldId id="2470" r:id="rId5"/>
    <p:sldId id="2471" r:id="rId6"/>
    <p:sldId id="2427" r:id="rId7"/>
    <p:sldId id="2466" r:id="rId8"/>
    <p:sldId id="2422" r:id="rId9"/>
    <p:sldId id="2467" r:id="rId10"/>
    <p:sldId id="2473" r:id="rId11"/>
    <p:sldId id="2323" r:id="rId12"/>
    <p:sldId id="2468" r:id="rId13"/>
    <p:sldId id="2472" r:id="rId14"/>
    <p:sldId id="2444" r:id="rId15"/>
  </p:sldIdLst>
  <p:sldSz cx="2437765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42852"/>
    <a:srgbClr val="002452"/>
    <a:srgbClr val="44546A"/>
    <a:srgbClr val="E3E4E6"/>
    <a:srgbClr val="583F52"/>
    <a:srgbClr val="000C28"/>
    <a:srgbClr val="000820"/>
    <a:srgbClr val="001334"/>
    <a:srgbClr val="F52552"/>
    <a:srgbClr val="FFC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83537" autoAdjust="0"/>
  </p:normalViewPr>
  <p:slideViewPr>
    <p:cSldViewPr snapToGrid="0" snapToObjects="1">
      <p:cViewPr varScale="1">
        <p:scale>
          <a:sx n="53" d="100"/>
          <a:sy n="53" d="100"/>
        </p:scale>
        <p:origin x="1176" y="176"/>
      </p:cViewPr>
      <p:guideLst>
        <p:guide orient="horz" pos="432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41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9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98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337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0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5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96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23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163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60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4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1318-0477-DC4D-A81C-608D766E2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DDDD0-86B2-E54D-A1DB-E579A659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F689A-2BF6-F141-BAB5-29EB5FF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53A73-46EB-BA48-9996-CCD8F4A5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11644-9257-104F-928A-2C0AC95E2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5532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4F85-B934-E241-B066-B0D4015B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11CF4-27B2-DF42-B8A9-4597E5504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A54D1-F407-3048-B205-D59861E6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5C39B-4244-0B41-B95F-A40785A1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28B0-671C-A944-97D9-FA7CC69B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315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D4437-1A4A-D948-A545-A24C90EA4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0B56C-C7AE-A745-97EA-8CE9A66B6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08ACA-38F6-0649-8E38-FBEDCB2F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37D0C-082A-334A-987A-6BBE232C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13749-3D52-EF43-897A-9EEB9525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654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6699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5790412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0256392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319509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7921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0372479" y="4043359"/>
            <a:ext cx="3665318" cy="3665318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409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1E8F-09FA-804C-A518-CF077A6E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5F76-4B0F-354C-BCA0-02F1331C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383B1-D5BF-D24F-8A2E-AEC14E99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957B6-FBAF-594D-9499-72725C03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4783D-75D6-A440-99AA-D4690D74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2039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D7C8-D34B-8E4E-9DCD-99E92FF3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D6C0E-C6BB-0C4C-9D23-DA53BBB4F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51114-B236-F041-AFC6-F47B046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5EA2B-5BDD-2149-8D1C-F171011C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C8B5-34F7-FC44-92AF-AECF9510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038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1815-E131-3148-AD9B-D08D4286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9DD5D-2473-8341-9CE9-5171A4AA4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57C79-712A-6A4C-A3AD-EB4DE21E9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AE693-02AB-514E-9C69-499C6615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44E2E-4B8B-AD43-A62C-08B6FE0A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A0033-32C8-2A4A-9F59-E358A1AF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8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0086-A7A8-8F48-9CEE-48015B91D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641F7-FB0C-0F42-BA65-30D0FF8E4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F1248-794D-BB4A-A40B-69C3B5483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86A74A-E8E6-2449-9D6D-0C705B1A5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A5D0D-EC1C-B84F-BE56-70080FD01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A505CD-8EF5-ED44-83AA-512BB564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4BA88-03A6-1C4F-88F2-33E877D7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92E3DA-A54B-DF48-893B-BA385B91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258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14BC-F873-584E-BD8E-60729DA1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1B3A5-6064-C14A-8BE3-5352DE8DC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723FB-3857-FE44-95B8-32A1C6ABB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5D8F2-6622-2642-BDAA-D4EBD6C2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864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CBBFB2-87BD-2049-A06A-9454D50B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8ED02-D02F-0B4D-BCDB-EF5EEC5F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602C1-8016-B546-898B-01455C04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6392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EC6A-5D10-224C-A61C-61B2DA5F4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2CA88-CF37-9C49-ABC7-EA4F7AF0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06C8F-12FE-E342-A784-8E2DA8648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0F938-8D85-754C-AE3F-FED85BD6F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9598B-AC9B-BF40-B504-C644DD0E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E6432-5020-A547-922D-FBB55D1B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6014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F14E-8745-584E-B8F9-17D2272B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97A8A-A499-2F47-888F-F156D5B92A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9ECBB-B0C6-3E45-9C2C-E41A2ABED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0D8C6-FDA4-FF43-9639-6D108456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5C6D0-BD93-9D4F-B00D-87644EE92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CB84E-C402-1048-B99F-DA4998C74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064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76320B-1D07-5D42-9A9A-23E5CFDA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5AF4E-6715-3643-9C45-56F2172E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1FABA-43EF-A145-8137-E8DB58985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751DE-964A-0341-9722-17EC008BC5D7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DCAA2-8541-3B46-AA86-6E6E5CE62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16D34-3D7F-A847-87AE-B53DA13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D773-85E0-3840-8964-E1A4275B4B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0A6C7F-96B1-B445-B275-9501B56F83FA}"/>
              </a:ext>
            </a:extLst>
          </p:cNvPr>
          <p:cNvSpPr/>
          <p:nvPr userDrawn="1"/>
        </p:nvSpPr>
        <p:spPr>
          <a:xfrm rot="5400000">
            <a:off x="22455818" y="535452"/>
            <a:ext cx="658368" cy="6583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A99E0-6BED-6B4E-A538-43148E8B4F5D}"/>
              </a:ext>
            </a:extLst>
          </p:cNvPr>
          <p:cNvSpPr txBox="1"/>
          <p:nvPr userDrawn="1"/>
        </p:nvSpPr>
        <p:spPr>
          <a:xfrm>
            <a:off x="22425294" y="596900"/>
            <a:ext cx="877410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r>
              <a:rPr lang="id-ID" sz="2400" b="1" i="0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3064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hub.io/core/s-and-p-500-compani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ec.gov/edgar/searchedgar/companysearch.html" TargetMode="External"/><Relationship Id="rId5" Type="http://schemas.openxmlformats.org/officeDocument/2006/relationships/hyperlink" Target="https://sec-api.io/" TargetMode="External"/><Relationship Id="rId4" Type="http://schemas.openxmlformats.org/officeDocument/2006/relationships/hyperlink" Target="https://www.sec.gov/include/ticker.txt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mrkt.com/GK9Dw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hyperlink" Target="https://public.tableau.com/profile/jason.dunleavy#!/vizhome/covid_disclosures/COVID-19FinancialStatementDisclosures?publish=y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34313" y="4507585"/>
            <a:ext cx="9398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34313" y="1732966"/>
            <a:ext cx="170180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pc="800" dirty="0">
                <a:solidFill>
                  <a:schemeClr val="tx2">
                    <a:lumMod val="50000"/>
                    <a:lumOff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COVID-19 </a:t>
            </a:r>
          </a:p>
          <a:p>
            <a:r>
              <a:rPr lang="en-US" sz="72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Financial Statement Disclosures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868CD-3022-7541-B0B9-7FF9CAF7A4E1}"/>
              </a:ext>
            </a:extLst>
          </p:cNvPr>
          <p:cNvCxnSpPr>
            <a:cxnSpLocks/>
          </p:cNvCxnSpPr>
          <p:nvPr/>
        </p:nvCxnSpPr>
        <p:spPr>
          <a:xfrm>
            <a:off x="1034313" y="1228311"/>
            <a:ext cx="9398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1BD23F-49AB-CA49-A064-42DF2BB2669A}"/>
              </a:ext>
            </a:extLst>
          </p:cNvPr>
          <p:cNvSpPr txBox="1"/>
          <p:nvPr/>
        </p:nvSpPr>
        <p:spPr>
          <a:xfrm>
            <a:off x="1034313" y="4815598"/>
            <a:ext cx="7745069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Natural Language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AE8F2-0AC0-9B40-96EE-6E60238CE7F0}"/>
              </a:ext>
            </a:extLst>
          </p:cNvPr>
          <p:cNvSpPr txBox="1"/>
          <p:nvPr/>
        </p:nvSpPr>
        <p:spPr>
          <a:xfrm>
            <a:off x="15572070" y="12508525"/>
            <a:ext cx="8267328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Jason Dunleavy,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9631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btitle 2"/>
          <p:cNvSpPr txBox="1">
            <a:spLocks/>
          </p:cNvSpPr>
          <p:nvPr/>
        </p:nvSpPr>
        <p:spPr>
          <a:xfrm>
            <a:off x="1120586" y="2705461"/>
            <a:ext cx="16902719" cy="965649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5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- Train sentiment classifier on financial statement text</a:t>
            </a:r>
          </a:p>
          <a:p>
            <a:pPr algn="l">
              <a:lnSpc>
                <a:spcPct val="150000"/>
              </a:lnSpc>
            </a:pPr>
            <a:r>
              <a:rPr lang="en-US" sz="5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- Continue collecting data through end of pandemic </a:t>
            </a:r>
          </a:p>
          <a:p>
            <a:pPr algn="l">
              <a:lnSpc>
                <a:spcPct val="150000"/>
              </a:lnSpc>
            </a:pPr>
            <a:r>
              <a:rPr lang="en-US" sz="5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- Analyze financial news data</a:t>
            </a:r>
          </a:p>
          <a:p>
            <a:pPr algn="l">
              <a:lnSpc>
                <a:spcPct val="150000"/>
              </a:lnSpc>
            </a:pPr>
            <a:r>
              <a:rPr lang="en-US" sz="5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- Feed output of model into a classification problem</a:t>
            </a: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endParaRPr lang="en-US" sz="4800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endParaRPr lang="en-US" sz="5400" dirty="0">
              <a:solidFill>
                <a:srgbClr val="242852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endParaRPr lang="en-US" sz="5400" dirty="0">
              <a:solidFill>
                <a:srgbClr val="242852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2E0F9F-A2FE-024D-A5B8-48B2829C4315}"/>
              </a:ext>
            </a:extLst>
          </p:cNvPr>
          <p:cNvCxnSpPr>
            <a:cxnSpLocks/>
          </p:cNvCxnSpPr>
          <p:nvPr/>
        </p:nvCxnSpPr>
        <p:spPr>
          <a:xfrm>
            <a:off x="1333708" y="2385593"/>
            <a:ext cx="208326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370D94-7186-C243-8B13-730101114221}"/>
              </a:ext>
            </a:extLst>
          </p:cNvPr>
          <p:cNvSpPr txBox="1"/>
          <p:nvPr/>
        </p:nvSpPr>
        <p:spPr>
          <a:xfrm>
            <a:off x="971606" y="896175"/>
            <a:ext cx="65882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spc="800" dirty="0">
                <a:latin typeface="Lato Black" charset="0"/>
                <a:ea typeface="Lato Black" charset="0"/>
                <a:cs typeface="Lato Black" charset="0"/>
              </a:rPr>
              <a:t>Future Work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D7CEA0-137B-FE49-9995-7B5ED10F605D}"/>
              </a:ext>
            </a:extLst>
          </p:cNvPr>
          <p:cNvCxnSpPr>
            <a:cxnSpLocks/>
          </p:cNvCxnSpPr>
          <p:nvPr/>
        </p:nvCxnSpPr>
        <p:spPr>
          <a:xfrm>
            <a:off x="1120586" y="2385593"/>
            <a:ext cx="400486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2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11297077" y="8254769"/>
            <a:ext cx="183204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Thank You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904694" y="1160870"/>
            <a:ext cx="25683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Q&amp;A</a:t>
            </a:r>
          </a:p>
        </p:txBody>
      </p:sp>
      <p:pic>
        <p:nvPicPr>
          <p:cNvPr id="5" name="Picture Placeholder 4" descr="A picture containing icon&#10;&#10;Description automatically generated">
            <a:extLst>
              <a:ext uri="{FF2B5EF4-FFF2-40B4-BE49-F238E27FC236}">
                <a16:creationId xmlns:a16="http://schemas.microsoft.com/office/drawing/2014/main" id="{FB03127A-9FF3-E946-A685-D7977AF1286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34431" y="3251435"/>
            <a:ext cx="5557332" cy="5557332"/>
          </a:xfrm>
        </p:spPr>
      </p:pic>
    </p:spTree>
    <p:extLst>
      <p:ext uri="{BB962C8B-B14F-4D97-AF65-F5344CB8AC3E}">
        <p14:creationId xmlns:p14="http://schemas.microsoft.com/office/powerpoint/2010/main" val="127922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1608677" y="8258764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1245618" y="3346513"/>
            <a:ext cx="1962614" cy="196261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EBE43-90E6-FF49-B2EA-600A048EB2D9}"/>
              </a:ext>
            </a:extLst>
          </p:cNvPr>
          <p:cNvSpPr txBox="1"/>
          <p:nvPr/>
        </p:nvSpPr>
        <p:spPr>
          <a:xfrm>
            <a:off x="9236778" y="6091448"/>
            <a:ext cx="59041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Appendix</a:t>
            </a:r>
          </a:p>
        </p:txBody>
      </p:sp>
      <p:pic>
        <p:nvPicPr>
          <p:cNvPr id="4" name="Picture 3" descr="A white letter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E637E00-CFC4-424D-936A-E16295A82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813" y="3281708"/>
            <a:ext cx="2092223" cy="20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btitle 2"/>
          <p:cNvSpPr txBox="1">
            <a:spLocks/>
          </p:cNvSpPr>
          <p:nvPr/>
        </p:nvSpPr>
        <p:spPr>
          <a:xfrm>
            <a:off x="1120586" y="2385593"/>
            <a:ext cx="20415940" cy="1319284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S&amp;P 500 Listing:</a:t>
            </a:r>
          </a:p>
          <a:p>
            <a:pPr marL="1773436" lvl="1" indent="-685800" algn="just">
              <a:lnSpc>
                <a:spcPct val="150000"/>
              </a:lnSpc>
              <a:buFontTx/>
              <a:buChar char="-"/>
            </a:pPr>
            <a:r>
              <a:rPr lang="en-US" sz="4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  <a:hlinkClick r:id="rId3"/>
              </a:rPr>
              <a:t>https://datahub.io/core/s-and-p-500-companies</a:t>
            </a:r>
            <a:endParaRPr lang="en-US" sz="4000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Ticker to CIK Mapping:</a:t>
            </a:r>
          </a:p>
          <a:p>
            <a:pPr marL="1773436" lvl="1" indent="-685800" algn="just">
              <a:lnSpc>
                <a:spcPct val="150000"/>
              </a:lnSpc>
              <a:buFontTx/>
              <a:buChar char="-"/>
            </a:pPr>
            <a:r>
              <a:rPr lang="en-US" sz="4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  <a:hlinkClick r:id="rId4"/>
              </a:rPr>
              <a:t>https://www.sec.gov/include/ticker.txt</a:t>
            </a:r>
            <a:endParaRPr lang="en-US" sz="4000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SEC API: </a:t>
            </a:r>
          </a:p>
          <a:p>
            <a:pPr marL="1773436" lvl="1" indent="-685800" algn="just">
              <a:lnSpc>
                <a:spcPct val="150000"/>
              </a:lnSpc>
              <a:buFontTx/>
              <a:buChar char="-"/>
            </a:pPr>
            <a:r>
              <a:rPr lang="en-US" sz="40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  <a:hlinkClick r:id="rId5"/>
              </a:rPr>
              <a:t>https://sec-api.io/</a:t>
            </a:r>
            <a:endParaRPr lang="en-US" sz="4000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algn="just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Financial Statement Filings (various):</a:t>
            </a:r>
          </a:p>
          <a:p>
            <a:pPr marL="1773436" lvl="1" indent="-685800" algn="just">
              <a:lnSpc>
                <a:spcPct val="150000"/>
              </a:lnSpc>
              <a:buFontTx/>
              <a:buChar char="-"/>
            </a:pPr>
            <a:r>
              <a:rPr lang="en-US" sz="4000" dirty="0">
                <a:solidFill>
                  <a:srgbClr val="242852"/>
                </a:solidFill>
                <a:latin typeface="Poppins Light" charset="0"/>
                <a:ea typeface="Poppins Light" charset="0"/>
                <a:cs typeface="Poppins Light" charset="0"/>
                <a:hlinkClick r:id="rId6"/>
              </a:rPr>
              <a:t>https://www.sec.gov/edgar/searchedgar/companysearch.html</a:t>
            </a:r>
            <a:endParaRPr lang="en-US" sz="4000" dirty="0">
              <a:solidFill>
                <a:srgbClr val="242852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marL="1773436" lvl="1" indent="-685800" algn="just">
              <a:lnSpc>
                <a:spcPct val="150000"/>
              </a:lnSpc>
              <a:buFontTx/>
              <a:buChar char="-"/>
            </a:pPr>
            <a:endParaRPr lang="en-US" sz="6200" dirty="0">
              <a:solidFill>
                <a:srgbClr val="242852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endParaRPr lang="en-US" sz="5400" dirty="0">
              <a:solidFill>
                <a:srgbClr val="242852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endParaRPr lang="en-US" sz="5400" dirty="0">
              <a:solidFill>
                <a:srgbClr val="242852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2E0F9F-A2FE-024D-A5B8-48B2829C4315}"/>
              </a:ext>
            </a:extLst>
          </p:cNvPr>
          <p:cNvCxnSpPr>
            <a:cxnSpLocks/>
          </p:cNvCxnSpPr>
          <p:nvPr/>
        </p:nvCxnSpPr>
        <p:spPr>
          <a:xfrm>
            <a:off x="1333708" y="2385593"/>
            <a:ext cx="208326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370D94-7186-C243-8B13-730101114221}"/>
              </a:ext>
            </a:extLst>
          </p:cNvPr>
          <p:cNvSpPr txBox="1"/>
          <p:nvPr/>
        </p:nvSpPr>
        <p:spPr>
          <a:xfrm>
            <a:off x="888272" y="968364"/>
            <a:ext cx="68993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spc="800" dirty="0">
                <a:latin typeface="Lato Black" charset="0"/>
                <a:ea typeface="Lato Black" charset="0"/>
                <a:cs typeface="Lato Black" charset="0"/>
              </a:rPr>
              <a:t>Data Sources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D7CEA0-137B-FE49-9995-7B5ED10F605D}"/>
              </a:ext>
            </a:extLst>
          </p:cNvPr>
          <p:cNvCxnSpPr>
            <a:cxnSpLocks/>
          </p:cNvCxnSpPr>
          <p:nvPr/>
        </p:nvCxnSpPr>
        <p:spPr>
          <a:xfrm>
            <a:off x="1120586" y="2385593"/>
            <a:ext cx="400486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69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Straight Connector 480"/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TextBox 482">
            <a:extLst>
              <a:ext uri="{FF2B5EF4-FFF2-40B4-BE49-F238E27FC236}">
                <a16:creationId xmlns:a16="http://schemas.microsoft.com/office/drawing/2014/main" id="{02B3AEEF-9F55-D441-8AA0-88687DBAF04A}"/>
              </a:ext>
            </a:extLst>
          </p:cNvPr>
          <p:cNvSpPr txBox="1"/>
          <p:nvPr/>
        </p:nvSpPr>
        <p:spPr>
          <a:xfrm>
            <a:off x="7620367" y="1160870"/>
            <a:ext cx="91369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Tools &amp; Packages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3275869-1F0A-9B47-B1CB-A1CD52A42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908" y="3464902"/>
            <a:ext cx="9058615" cy="189864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EEA8DCA-9DB2-5242-BB08-A8BBD334F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81" y="9481730"/>
            <a:ext cx="7620000" cy="3073400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04DDF75B-C038-2F48-A652-728B77F9B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09" y="3244656"/>
            <a:ext cx="7824537" cy="2634261"/>
          </a:xfrm>
          <a:prstGeom prst="rect">
            <a:avLst/>
          </a:prstGeom>
        </p:spPr>
      </p:pic>
      <p:pic>
        <p:nvPicPr>
          <p:cNvPr id="15" name="Picture 14" descr="A picture containing circle&#10;&#10;Description automatically generated">
            <a:extLst>
              <a:ext uri="{FF2B5EF4-FFF2-40B4-BE49-F238E27FC236}">
                <a16:creationId xmlns:a16="http://schemas.microsoft.com/office/drawing/2014/main" id="{6B87000E-7BBC-1349-88D6-3A7CAA592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441" y="6286834"/>
            <a:ext cx="4905082" cy="2640569"/>
          </a:xfrm>
          <a:prstGeom prst="rect">
            <a:avLst/>
          </a:prstGeom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6FCA9FAE-AF09-6F44-87AB-5293B29E0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57" y="6418434"/>
            <a:ext cx="7038471" cy="2819073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8B37DF69-E730-AE4D-8B53-467C4F506E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9092" y="9481730"/>
            <a:ext cx="8158245" cy="3502607"/>
          </a:xfrm>
          <a:prstGeom prst="rect">
            <a:avLst/>
          </a:prstGeom>
        </p:spPr>
      </p:pic>
      <p:pic>
        <p:nvPicPr>
          <p:cNvPr id="21" name="Picture 20" descr="A picture containing text, gallery, picture frame&#10;&#10;Description automatically generated">
            <a:extLst>
              <a:ext uri="{FF2B5EF4-FFF2-40B4-BE49-F238E27FC236}">
                <a16:creationId xmlns:a16="http://schemas.microsoft.com/office/drawing/2014/main" id="{F30A5382-B266-294D-BF6C-E3382271B8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442" y="5872669"/>
            <a:ext cx="3988469" cy="34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3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1608677" y="8258764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34788" y="6091448"/>
            <a:ext cx="73081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Background</a:t>
            </a:r>
          </a:p>
        </p:txBody>
      </p:sp>
      <p:sp>
        <p:nvSpPr>
          <p:cNvPr id="2" name="Oval 1"/>
          <p:cNvSpPr/>
          <p:nvPr/>
        </p:nvSpPr>
        <p:spPr>
          <a:xfrm>
            <a:off x="10774601" y="2448053"/>
            <a:ext cx="2861074" cy="286107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797A8424-7210-DF4D-8293-3440F9CD8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268" y="2693720"/>
            <a:ext cx="2369739" cy="23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ubtitle 2"/>
          <p:cNvSpPr txBox="1">
            <a:spLocks/>
          </p:cNvSpPr>
          <p:nvPr/>
        </p:nvSpPr>
        <p:spPr>
          <a:xfrm>
            <a:off x="1120586" y="3616965"/>
            <a:ext cx="13678255" cy="112261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just">
              <a:lnSpc>
                <a:spcPct val="150000"/>
              </a:lnSpc>
              <a:buFontTx/>
              <a:buChar char="-"/>
            </a:pPr>
            <a:r>
              <a:rPr lang="en-US" sz="5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Q1 2020: COVID-19</a:t>
            </a: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r>
              <a:rPr lang="en-US" sz="5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Business implications</a:t>
            </a: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r>
              <a:rPr lang="en-US" sz="5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Accounting implications</a:t>
            </a: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r>
              <a:rPr lang="en-US" sz="5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Additional required disclosures</a:t>
            </a: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r>
              <a:rPr lang="en-US" sz="54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SEC CF Disclosure Guidance: Topic No. 9A</a:t>
            </a: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endParaRPr lang="en-US" sz="5400" dirty="0">
              <a:solidFill>
                <a:srgbClr val="242852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endParaRPr lang="en-US" sz="5400" dirty="0">
              <a:solidFill>
                <a:srgbClr val="242852"/>
              </a:solidFill>
              <a:latin typeface="Poppins Light" charset="0"/>
              <a:ea typeface="Poppins Light" charset="0"/>
              <a:cs typeface="Poppins Light" charset="0"/>
            </a:endParaRPr>
          </a:p>
          <a:p>
            <a:pPr marL="685800" indent="-685800" algn="just">
              <a:lnSpc>
                <a:spcPct val="150000"/>
              </a:lnSpc>
              <a:buFontTx/>
              <a:buChar char="-"/>
            </a:pPr>
            <a:endParaRPr lang="en-US" sz="5400" dirty="0">
              <a:solidFill>
                <a:srgbClr val="242852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660613E-DFA5-DC40-B520-1922CE5CEC1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7" r="23057"/>
          <a:stretch/>
        </p:blipFill>
        <p:spPr>
          <a:xfrm>
            <a:off x="20241053" y="4036740"/>
            <a:ext cx="4136597" cy="7828154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D0BBB8B8-A60A-D24F-90BF-7B6CF42941C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5" r="23575"/>
          <a:stretch/>
        </p:blipFill>
        <p:spPr>
          <a:xfrm>
            <a:off x="15487092" y="4036740"/>
            <a:ext cx="4136597" cy="7828154"/>
          </a:xfr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2E0F9F-A2FE-024D-A5B8-48B2829C4315}"/>
              </a:ext>
            </a:extLst>
          </p:cNvPr>
          <p:cNvCxnSpPr>
            <a:cxnSpLocks/>
          </p:cNvCxnSpPr>
          <p:nvPr/>
        </p:nvCxnSpPr>
        <p:spPr>
          <a:xfrm>
            <a:off x="1333708" y="2385593"/>
            <a:ext cx="208326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370D94-7186-C243-8B13-730101114221}"/>
              </a:ext>
            </a:extLst>
          </p:cNvPr>
          <p:cNvSpPr txBox="1"/>
          <p:nvPr/>
        </p:nvSpPr>
        <p:spPr>
          <a:xfrm>
            <a:off x="1120586" y="896175"/>
            <a:ext cx="629031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spc="800" dirty="0">
                <a:latin typeface="Lato Black" charset="0"/>
                <a:ea typeface="Lato Black" charset="0"/>
                <a:cs typeface="Lato Black" charset="0"/>
              </a:rPr>
              <a:t>Background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D7CEA0-137B-FE49-9995-7B5ED10F605D}"/>
              </a:ext>
            </a:extLst>
          </p:cNvPr>
          <p:cNvCxnSpPr>
            <a:cxnSpLocks/>
          </p:cNvCxnSpPr>
          <p:nvPr/>
        </p:nvCxnSpPr>
        <p:spPr>
          <a:xfrm>
            <a:off x="1120586" y="2385593"/>
            <a:ext cx="400486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0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6370D94-7186-C243-8B13-730101114221}"/>
              </a:ext>
            </a:extLst>
          </p:cNvPr>
          <p:cNvSpPr txBox="1"/>
          <p:nvPr/>
        </p:nvSpPr>
        <p:spPr>
          <a:xfrm>
            <a:off x="1135957" y="968364"/>
            <a:ext cx="58745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Motivation</a:t>
            </a:r>
          </a:p>
        </p:txBody>
      </p:sp>
      <p:pic>
        <p:nvPicPr>
          <p:cNvPr id="6" name="Screen Recording 2021-02-25 at 8.18.43 PM.mov" descr="Screen Recording 2021-02-25 at 8.18.43 PM.mov">
            <a:hlinkClick r:id="" action="ppaction://media"/>
            <a:extLst>
              <a:ext uri="{FF2B5EF4-FFF2-40B4-BE49-F238E27FC236}">
                <a16:creationId xmlns:a16="http://schemas.microsoft.com/office/drawing/2014/main" id="{7FA56117-E0FB-164F-A22A-2C0931663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5139"/>
          <a:stretch/>
        </p:blipFill>
        <p:spPr>
          <a:xfrm>
            <a:off x="2543780" y="2385593"/>
            <a:ext cx="19713575" cy="104556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E81F84-DDE3-6F4F-9865-69601BD8447F}"/>
              </a:ext>
            </a:extLst>
          </p:cNvPr>
          <p:cNvCxnSpPr>
            <a:cxnSpLocks/>
          </p:cNvCxnSpPr>
          <p:nvPr/>
        </p:nvCxnSpPr>
        <p:spPr>
          <a:xfrm>
            <a:off x="1120586" y="2385593"/>
            <a:ext cx="400486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788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1608677" y="8258764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97706" y="6091448"/>
            <a:ext cx="91823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Methodologies</a:t>
            </a:r>
          </a:p>
        </p:txBody>
      </p:sp>
      <p:sp>
        <p:nvSpPr>
          <p:cNvPr id="2" name="Oval 1"/>
          <p:cNvSpPr/>
          <p:nvPr/>
        </p:nvSpPr>
        <p:spPr>
          <a:xfrm>
            <a:off x="10774601" y="2448053"/>
            <a:ext cx="2861074" cy="286107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6A83B170-D4E4-EF45-8D43-C14E59D48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601" y="2448053"/>
            <a:ext cx="2861074" cy="28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6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 rot="5400000">
            <a:off x="17560600" y="4771327"/>
            <a:ext cx="3639312" cy="3639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5400000">
            <a:off x="12847665" y="4771327"/>
            <a:ext cx="3639312" cy="3639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 rot="5400000">
            <a:off x="8036944" y="4771327"/>
            <a:ext cx="3639312" cy="3639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5400000">
            <a:off x="3275116" y="4771327"/>
            <a:ext cx="3639312" cy="3639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8340094" y="9096517"/>
            <a:ext cx="303301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Text Preprocessing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349779" y="9096126"/>
            <a:ext cx="2537298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Topic Modeling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93436" y="9096126"/>
            <a:ext cx="221419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Web Scraping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827266" y="9096126"/>
            <a:ext cx="3105979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Sentiment Analysis</a:t>
            </a:r>
          </a:p>
        </p:txBody>
      </p:sp>
      <p:sp>
        <p:nvSpPr>
          <p:cNvPr id="72" name="Subtitle 2"/>
          <p:cNvSpPr txBox="1">
            <a:spLocks/>
          </p:cNvSpPr>
          <p:nvPr/>
        </p:nvSpPr>
        <p:spPr>
          <a:xfrm>
            <a:off x="17201768" y="9739922"/>
            <a:ext cx="4358711" cy="69910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40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VADER</a:t>
            </a:r>
            <a:endParaRPr lang="en-US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12440122" y="9739922"/>
            <a:ext cx="4358711" cy="185923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40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NMF</a:t>
            </a:r>
          </a:p>
          <a:p>
            <a:pPr marL="342900" indent="-342900">
              <a:lnSpc>
                <a:spcPts val="40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LDA</a:t>
            </a:r>
          </a:p>
          <a:p>
            <a:pPr marL="342900" indent="-342900">
              <a:lnSpc>
                <a:spcPts val="404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Poppins Light" charset="0"/>
              <a:ea typeface="Poppins Light" charset="0"/>
              <a:cs typeface="Poppins Light" charset="0"/>
            </a:endParaRPr>
          </a:p>
        </p:txBody>
      </p:sp>
      <p:sp>
        <p:nvSpPr>
          <p:cNvPr id="75" name="Subtitle 2"/>
          <p:cNvSpPr txBox="1">
            <a:spLocks/>
          </p:cNvSpPr>
          <p:nvPr/>
        </p:nvSpPr>
        <p:spPr>
          <a:xfrm>
            <a:off x="2817172" y="9668631"/>
            <a:ext cx="4358711" cy="129824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40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SEC API</a:t>
            </a:r>
          </a:p>
          <a:p>
            <a:pPr marL="342900" indent="-342900">
              <a:lnSpc>
                <a:spcPts val="404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BeautifulSoup</a:t>
            </a:r>
            <a:r>
              <a:rPr lang="en-US" sz="2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9E770E-8582-3F4A-9B51-D1B005C49561}"/>
              </a:ext>
            </a:extLst>
          </p:cNvPr>
          <p:cNvSpPr txBox="1"/>
          <p:nvPr/>
        </p:nvSpPr>
        <p:spPr>
          <a:xfrm>
            <a:off x="9992580" y="1160870"/>
            <a:ext cx="43925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Pipeline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321F4361-747B-B24B-B512-9D4A43E1F35E}"/>
              </a:ext>
            </a:extLst>
          </p:cNvPr>
          <p:cNvSpPr txBox="1">
            <a:spLocks/>
          </p:cNvSpPr>
          <p:nvPr/>
        </p:nvSpPr>
        <p:spPr>
          <a:xfrm>
            <a:off x="7578818" y="9579142"/>
            <a:ext cx="4358711" cy="249651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40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Stop words</a:t>
            </a:r>
          </a:p>
          <a:p>
            <a:pPr marL="342900" indent="-342900">
              <a:lnSpc>
                <a:spcPts val="40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Bigrams/Trigrams</a:t>
            </a:r>
          </a:p>
          <a:p>
            <a:pPr marL="342900" indent="-342900">
              <a:lnSpc>
                <a:spcPts val="40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Number removal</a:t>
            </a:r>
          </a:p>
          <a:p>
            <a:pPr marL="342900" indent="-342900">
              <a:lnSpc>
                <a:spcPts val="40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TF-IDF </a:t>
            </a:r>
          </a:p>
        </p:txBody>
      </p:sp>
      <p:pic>
        <p:nvPicPr>
          <p:cNvPr id="15" name="Picture 14" descr="A picture containing text, sign, outdoor, pointing&#10;&#10;Description automatically generated">
            <a:extLst>
              <a:ext uri="{FF2B5EF4-FFF2-40B4-BE49-F238E27FC236}">
                <a16:creationId xmlns:a16="http://schemas.microsoft.com/office/drawing/2014/main" id="{8BFEAB97-4C85-2948-8CAB-ADB5FDE55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87" y="5089596"/>
            <a:ext cx="3002770" cy="300277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12FDB51E-3272-E34C-926E-E1B9BE80C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479" y="4399840"/>
            <a:ext cx="4481505" cy="4481505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E8C9FE9-18CB-4C4A-BC30-26A656325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879" y="4612263"/>
            <a:ext cx="3959352" cy="3959352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8855C8F-FF1A-FC48-9096-5456AAFD2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076" y="4771325"/>
            <a:ext cx="3639312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1608677" y="8258764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1245618" y="3346513"/>
            <a:ext cx="1962614" cy="196261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EBE43-90E6-FF49-B2EA-600A048EB2D9}"/>
              </a:ext>
            </a:extLst>
          </p:cNvPr>
          <p:cNvSpPr txBox="1"/>
          <p:nvPr/>
        </p:nvSpPr>
        <p:spPr>
          <a:xfrm>
            <a:off x="9543749" y="6091448"/>
            <a:ext cx="52902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Findings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B36431A-A7F9-3248-B065-616AE5874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260" y="3187255"/>
            <a:ext cx="2281129" cy="22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0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/>
          <p:cNvSpPr/>
          <p:nvPr/>
        </p:nvSpPr>
        <p:spPr>
          <a:xfrm>
            <a:off x="11694555" y="6225875"/>
            <a:ext cx="930866" cy="1159727"/>
          </a:xfrm>
          <a:prstGeom prst="downArrow">
            <a:avLst>
              <a:gd name="adj1" fmla="val 24764"/>
              <a:gd name="adj2" fmla="val 3377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ounded Rectangle 10">
            <a:hlinkClick r:id="rId3"/>
            <a:extLst>
              <a:ext uri="{FF2B5EF4-FFF2-40B4-BE49-F238E27FC236}">
                <a16:creationId xmlns:a16="http://schemas.microsoft.com/office/drawing/2014/main" id="{782A74FE-5467-0942-BB2F-C99C8A3EAAA3}"/>
              </a:ext>
            </a:extLst>
          </p:cNvPr>
          <p:cNvSpPr/>
          <p:nvPr/>
        </p:nvSpPr>
        <p:spPr>
          <a:xfrm>
            <a:off x="10037271" y="8341112"/>
            <a:ext cx="4297282" cy="9766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5346E86B-9F2A-924E-A554-B8F1E026B29E}"/>
              </a:ext>
            </a:extLst>
          </p:cNvPr>
          <p:cNvSpPr txBox="1"/>
          <p:nvPr/>
        </p:nvSpPr>
        <p:spPr>
          <a:xfrm>
            <a:off x="9370110" y="8511740"/>
            <a:ext cx="5631603" cy="58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600" dirty="0">
                <a:latin typeface="Montserrat Semi" charset="0"/>
                <a:ea typeface="Montserrat Semi" charset="0"/>
                <a:cs typeface="Montserrat Semi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endParaRPr lang="en-US" sz="2400" b="1" spc="600" dirty="0"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91CFC6-4724-264B-9C1C-D8F0BBA46BFF}"/>
              </a:ext>
            </a:extLst>
          </p:cNvPr>
          <p:cNvSpPr/>
          <p:nvPr/>
        </p:nvSpPr>
        <p:spPr>
          <a:xfrm>
            <a:off x="5781446" y="9652761"/>
            <a:ext cx="1275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https://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public.tableau.com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/profile/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jason.dunleavy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#!/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vizhome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covid_disclosures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/COVID-19FinancialStatementDisclosures?publish=yes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D0980EB-C629-ED4A-8544-B89BF45BF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20" y="3516608"/>
            <a:ext cx="9469009" cy="19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3747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11608677" y="8258764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1245618" y="3346513"/>
            <a:ext cx="1962614" cy="1962614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EBE43-90E6-FF49-B2EA-600A048EB2D9}"/>
              </a:ext>
            </a:extLst>
          </p:cNvPr>
          <p:cNvSpPr txBox="1"/>
          <p:nvPr/>
        </p:nvSpPr>
        <p:spPr>
          <a:xfrm>
            <a:off x="8366892" y="6091448"/>
            <a:ext cx="76439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Future Work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0EB8B0F-1D69-1B41-A8AE-7586BFC28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569" y="3271464"/>
            <a:ext cx="2112712" cy="21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42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35978</TotalTime>
  <Words>208</Words>
  <Application>Microsoft Macintosh PowerPoint</Application>
  <PresentationFormat>Custom</PresentationFormat>
  <Paragraphs>66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Lato</vt:lpstr>
      <vt:lpstr>Lato Black</vt:lpstr>
      <vt:lpstr>Montserrat</vt:lpstr>
      <vt:lpstr>Montserrat Semi</vt:lpstr>
      <vt:lpstr>Poppins Light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Powerpointify</dc:title>
  <dc:subject/>
  <dc:creator/>
  <cp:keywords/>
  <dc:description/>
  <cp:lastModifiedBy>Jason Dunleavy</cp:lastModifiedBy>
  <cp:revision>6169</cp:revision>
  <cp:lastPrinted>2018-10-04T13:38:44Z</cp:lastPrinted>
  <dcterms:created xsi:type="dcterms:W3CDTF">2014-11-12T21:47:38Z</dcterms:created>
  <dcterms:modified xsi:type="dcterms:W3CDTF">2021-02-26T03:59:13Z</dcterms:modified>
  <cp:category/>
</cp:coreProperties>
</file>